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6" r:id="rId10"/>
    <p:sldId id="265"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Helvetica Neue" panose="020B0604020202020204"/>
      <p:regular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6"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87" d="100"/>
          <a:sy n="87" d="100"/>
        </p:scale>
        <p:origin x="31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19970" y="1780956"/>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5119883" y="1868879"/>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5061489"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err="1">
                <a:solidFill>
                  <a:srgbClr val="656E77"/>
                </a:solidFill>
                <a:latin typeface="Roboto"/>
                <a:ea typeface="Roboto"/>
                <a:cs typeface="Roboto"/>
                <a:sym typeface="Roboto"/>
              </a:rPr>
              <a:t>Ghangas</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Dheeraj</a:t>
            </a: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961575"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Dunn</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9161403" y="3692797"/>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Gay</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Nathen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algn="ctr">
              <a:buClr>
                <a:srgbClr val="656E77"/>
              </a:buClr>
              <a:buSzPts val="1200"/>
            </a:pPr>
            <a:r>
              <a:rPr lang="en-US" sz="1200" dirty="0" err="1">
                <a:latin typeface="Roboto" panose="02000000000000000000" pitchFamily="2" charset="0"/>
                <a:ea typeface="Roboto" panose="02000000000000000000" pitchFamily="2" charset="0"/>
              </a:rPr>
              <a:t>Honours</a:t>
            </a:r>
            <a:r>
              <a:rPr lang="en-US" sz="1200" dirty="0">
                <a:latin typeface="Roboto" panose="02000000000000000000" pitchFamily="2" charset="0"/>
                <a:ea typeface="Roboto" panose="02000000000000000000" pitchFamily="2" charset="0"/>
              </a:rPr>
              <a:t> Bachelor of Technology - Software Development (BSD)</a:t>
            </a:r>
          </a:p>
          <a:p>
            <a:pPr marL="0" marR="0" lvl="0" indent="0" algn="ctr" rtl="0">
              <a:lnSpc>
                <a:spcPct val="100000"/>
              </a:lnSpc>
              <a:spcBef>
                <a:spcPts val="0"/>
              </a:spcBef>
              <a:spcAft>
                <a:spcPts val="0"/>
              </a:spcAft>
              <a:buClr>
                <a:srgbClr val="656E77"/>
              </a:buClr>
              <a:buSzPts val="1200"/>
              <a:buFont typeface="Arial"/>
              <a:buNone/>
            </a:pP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Currently a student at Seneca, interested in software development. Love to expand my knowledge in my free time as well as play sports.</a:t>
            </a: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B6F06447-F939-4B62-8E85-AC3167BFCC84}"/>
              </a:ext>
            </a:extLst>
          </p:cNvPr>
          <p:cNvPicPr>
            <a:picLocks noChangeAspect="1"/>
          </p:cNvPicPr>
          <p:nvPr/>
        </p:nvPicPr>
        <p:blipFill rotWithShape="1">
          <a:blip r:embed="rId4"/>
          <a:srcRect t="2" r="1473" b="1471"/>
          <a:stretch/>
        </p:blipFill>
        <p:spPr>
          <a:xfrm>
            <a:off x="9161403" y="1892801"/>
            <a:ext cx="1685925" cy="1600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503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947383"/>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By deploying Machine </a:t>
            </a:r>
            <a:r>
              <a:rPr lang="en-CA" sz="2400">
                <a:latin typeface="Century Gothic" panose="020B0502020202020204" pitchFamily="34" charset="0"/>
              </a:rPr>
              <a:t>Learning algorithm </a:t>
            </a:r>
            <a:r>
              <a:rPr lang="en-CA" sz="2400" dirty="0">
                <a:latin typeface="Century Gothic" panose="020B0502020202020204" pitchFamily="34" charset="0"/>
              </a:rPr>
              <a:t>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0"/>
            <a:ext cx="12112101" cy="529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800" b="0" i="0" u="none" strike="noStrike" cap="none" dirty="0">
                <a:solidFill>
                  <a:schemeClr val="dk1"/>
                </a:solidFill>
                <a:latin typeface="Century Gothic" panose="020B0502020202020204" pitchFamily="34" charset="0"/>
                <a:sym typeface="Calibri"/>
              </a:rPr>
              <a:t>How will it improve forecasting</a:t>
            </a:r>
            <a:r>
              <a:rPr lang="en-CA" sz="2800"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6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r>
              <a:rPr lang="en-CA" dirty="0">
                <a:latin typeface="Century Gothic" panose="020B0502020202020204" pitchFamily="34" charset="0"/>
              </a:rPr>
              <a:t>What Makes it Achievable</a:t>
            </a:r>
            <a:r>
              <a:rPr lang="en-CA" dirty="0">
                <a:latin typeface="+mn-lt"/>
              </a:rPr>
              <a:t>?</a:t>
            </a:r>
          </a:p>
          <a:p>
            <a:pPr marL="0" indent="0">
              <a:spcBef>
                <a:spcPts val="0"/>
              </a:spcBef>
              <a:buNone/>
            </a:pPr>
            <a:r>
              <a:rPr lang="en-CA" sz="16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pPr marL="0" indent="0">
              <a:spcBef>
                <a:spcPts val="0"/>
              </a:spcBef>
              <a:buNone/>
            </a:pPr>
            <a:r>
              <a:rPr lang="en-CA" dirty="0">
                <a:latin typeface="Century Gothic" panose="020B0502020202020204" pitchFamily="34" charset="0"/>
              </a:rPr>
              <a:t>What Makes it Unique</a:t>
            </a:r>
            <a:r>
              <a:rPr lang="en-CA" dirty="0">
                <a:latin typeface="+mn-lt"/>
              </a:rPr>
              <a:t>?</a:t>
            </a:r>
          </a:p>
          <a:p>
            <a:pPr marL="0" indent="0">
              <a:spcBef>
                <a:spcPts val="0"/>
              </a:spcBef>
              <a:buNone/>
            </a:pPr>
            <a:r>
              <a:rPr lang="en-CA" sz="16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pPr marL="0" indent="0">
              <a:spcBef>
                <a:spcPts val="0"/>
              </a:spcBef>
              <a:buNone/>
            </a:pPr>
            <a:r>
              <a:rPr lang="en-CA" sz="16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a:t>
            </a:r>
            <a:r>
              <a:rPr lang="en-CA" sz="1600">
                <a:latin typeface="Century Gothic" panose="020B0502020202020204" pitchFamily="34" charset="0"/>
                <a:sym typeface="Calibri"/>
              </a:rPr>
              <a:t>is relatively </a:t>
            </a:r>
            <a:r>
              <a:rPr lang="en-CA" sz="1600" dirty="0">
                <a:latin typeface="Century Gothic" panose="020B0502020202020204" pitchFamily="34" charset="0"/>
                <a:sym typeface="Calibri"/>
              </a:rPr>
              <a:t>small, as the global AI market is expected to reach $7.78B </a:t>
            </a:r>
            <a:r>
              <a:rPr lang="en-CA" sz="1600">
                <a:latin typeface="Century Gothic" panose="020B0502020202020204" pitchFamily="34" charset="0"/>
                <a:sym typeface="Calibri"/>
              </a:rPr>
              <a:t>by 2024.</a:t>
            </a:r>
            <a:endParaRPr lang="en-CA" sz="1600" dirty="0">
              <a:latin typeface="Century Gothic" panose="020B0502020202020204" pitchFamily="34" charset="0"/>
              <a:sym typeface="Calibri"/>
            </a:endParaRP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85134" y="1631324"/>
            <a:ext cx="7209335" cy="3970318"/>
          </a:xfrm>
          <a:prstGeom prst="rect">
            <a:avLst/>
          </a:prstGeom>
          <a:noFill/>
        </p:spPr>
        <p:txBody>
          <a:bodyPr wrap="square" rtlCol="0" anchor="t">
            <a:spAutoFit/>
          </a:bodyPr>
          <a:lstStyle/>
          <a:p>
            <a:pPr marL="285750" indent="-285750">
              <a:buFont typeface="Arial" panose="020B0604020202020204" pitchFamily="34" charset="0"/>
              <a:buChar char="•"/>
            </a:pPr>
            <a:r>
              <a:rPr lang="en-CA" sz="1600" dirty="0"/>
              <a:t>The solution can be implemented into a web-based platform, where users may access it</a:t>
            </a:r>
          </a:p>
          <a:p>
            <a:pPr marL="285750" indent="-285750">
              <a:buFont typeface="Arial" panose="020B0604020202020204" pitchFamily="34" charset="0"/>
              <a:buChar char="•"/>
            </a:pPr>
            <a:r>
              <a:rPr lang="en-CA" sz="1600" dirty="0"/>
              <a:t>The model uses the shown architecture with the following sample data needed:</a:t>
            </a:r>
          </a:p>
          <a:p>
            <a:pPr marL="285750" lvl="1" indent="-285750">
              <a:buFont typeface="Arial" panose="020B0604020202020204" pitchFamily="34" charset="0"/>
              <a:buChar char="•"/>
            </a:pPr>
            <a:endParaRPr lang="en-CA" sz="1600" dirty="0"/>
          </a:p>
          <a:p>
            <a:pPr marL="285750" lvl="4" indent="-285750">
              <a:buFont typeface="Arial" panose="020B0604020202020204" pitchFamily="34" charset="0"/>
              <a:buChar char="•"/>
            </a:pPr>
            <a:endParaRPr lang="en-CA" sz="1600" dirty="0"/>
          </a:p>
          <a:p>
            <a:pPr marL="285750" indent="-285750">
              <a:buFont typeface="Arial" panose="020B0604020202020204" pitchFamily="34" charset="0"/>
              <a:buChar char="•"/>
            </a:pPr>
            <a:r>
              <a:rPr lang="en-CA" sz="1600" dirty="0"/>
              <a:t>This information is provided hourly, for free, on the IESO and </a:t>
            </a:r>
            <a:r>
              <a:rPr lang="en-CA" sz="1600" dirty="0" err="1"/>
              <a:t>StatsCanada</a:t>
            </a:r>
            <a:r>
              <a:rPr lang="en-CA" sz="1600" dirty="0"/>
              <a:t> websites which make it a sustainable source for this solution.</a:t>
            </a:r>
          </a:p>
          <a:p>
            <a:pPr marL="285750" indent="-285750">
              <a:buFont typeface="Arial" panose="020B0604020202020204" pitchFamily="34" charset="0"/>
              <a:buChar char="•"/>
            </a:pPr>
            <a:r>
              <a:rPr lang="en-CA" sz="1600" dirty="0"/>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600" dirty="0"/>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676226" y="2612046"/>
            <a:ext cx="7395656" cy="400110"/>
          </a:xfrm>
          <a:prstGeom prst="rect">
            <a:avLst/>
          </a:prstGeom>
          <a:noFill/>
        </p:spPr>
        <p:txBody>
          <a:bodyPr wrap="square" rtlCol="0">
            <a:spAutoFit/>
          </a:bodyPr>
          <a:lstStyle/>
          <a:p>
            <a:r>
              <a:rPr lang="en-CA" sz="2000" dirty="0"/>
              <a:t>[</a:t>
            </a:r>
            <a:r>
              <a:rPr lang="en-CA" sz="1100" dirty="0"/>
              <a:t>Date, Hour, Temperature, Dew Point, Relative Humidity, Wind Speed, </a:t>
            </a:r>
            <a:r>
              <a:rPr lang="en-CA" sz="1100" dirty="0" err="1"/>
              <a:t>Sample_Region</a:t>
            </a:r>
            <a:r>
              <a:rPr lang="en-CA" sz="1100" dirty="0"/>
              <a:t>, Forecast Difference, Price</a:t>
            </a:r>
            <a:r>
              <a:rPr lang="en-CA" sz="2000" dirty="0"/>
              <a:t>]</a:t>
            </a: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2110</TotalTime>
  <Words>1157</Words>
  <Application>Microsoft Office PowerPoint</Application>
  <PresentationFormat>Widescreen</PresentationFormat>
  <Paragraphs>99</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Roboto</vt:lpstr>
      <vt:lpstr>Arial</vt:lpstr>
      <vt:lpstr>Century Gothic</vt:lpstr>
      <vt:lpstr>Calibri</vt:lpstr>
      <vt:lpstr>Helvetica Neue</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Technical Roadmap</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Nathen Gay</cp:lastModifiedBy>
  <cp:revision>51</cp:revision>
  <dcterms:modified xsi:type="dcterms:W3CDTF">2020-02-29T00:48:44Z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